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6858000" cx="12192000"/>
  <p:notesSz cx="6858000" cy="9144000"/>
  <p:embeddedFontLst>
    <p:embeddedFont>
      <p:font typeface="Roboto"/>
      <p:regular r:id="rId39"/>
      <p:bold r:id="rId40"/>
      <p:italic r:id="rId41"/>
      <p:boldItalic r:id="rId42"/>
    </p:embeddedFont>
    <p:embeddedFont>
      <p:font typeface="Quattrocento Sans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47" roundtripDataSignature="AMtx7mhui+zyOMx/LprxeyVj9dGTfb8u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20" Type="http://schemas.openxmlformats.org/officeDocument/2006/relationships/slide" Target="slides/slide15.xml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22" Type="http://schemas.openxmlformats.org/officeDocument/2006/relationships/slide" Target="slides/slide17.xml"/><Relationship Id="rId44" Type="http://schemas.openxmlformats.org/officeDocument/2006/relationships/font" Target="fonts/QuattrocentoSans-bold.fntdata"/><Relationship Id="rId21" Type="http://schemas.openxmlformats.org/officeDocument/2006/relationships/slide" Target="slides/slide16.xml"/><Relationship Id="rId43" Type="http://schemas.openxmlformats.org/officeDocument/2006/relationships/font" Target="fonts/QuattrocentoSans-regular.fntdata"/><Relationship Id="rId24" Type="http://schemas.openxmlformats.org/officeDocument/2006/relationships/slide" Target="slides/slide19.xml"/><Relationship Id="rId46" Type="http://schemas.openxmlformats.org/officeDocument/2006/relationships/font" Target="fonts/QuattrocentoSans-boldItalic.fntdata"/><Relationship Id="rId23" Type="http://schemas.openxmlformats.org/officeDocument/2006/relationships/slide" Target="slides/slide18.xml"/><Relationship Id="rId45" Type="http://schemas.openxmlformats.org/officeDocument/2006/relationships/font" Target="fonts/Quattrocento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customschemas.google.com/relationships/presentationmetadata" Target="meta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oboto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179929b43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1179929b434_1_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179929b434_1_1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g1179929b434_1_13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179929b434_1_1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3" name="Google Shape;183;g1179929b434_1_10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179929b434_1_1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0" name="Google Shape;190;g1179929b434_1_11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168dbc533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1168dbc533b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179929b434_1_1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2" name="Google Shape;212;g1179929b434_1_12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180b6594cb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g1180b6594cb_0_1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17bb294f8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1" name="Google Shape;231;g117bb294f8e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17bb294f8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8" name="Google Shape;238;g117bb294f8e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17bb294f8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5" name="Google Shape;245;g117bb294f8e_0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79929b4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g1179929b434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168dbc533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6" name="Google Shape;256;g1168dbc533b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17bb294f8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7" name="Google Shape;267;g117bb294f8e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17bb294f8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3" name="Google Shape;273;g117bb294f8e_0_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17bb294f8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9" name="Google Shape;279;g117bb294f8e_0_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168dbc533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6" name="Google Shape;286;g1168dbc533b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17bb294f8e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3" name="Google Shape;293;g117bb294f8e_0_1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17bb294f8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0" name="Google Shape;300;g117bb294f8e_0_1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17bb294f8e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6" name="Google Shape;306;g117bb294f8e_0_1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168dbc533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7" name="Google Shape;317;g1168dbc533b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17bb294f8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8" name="Google Shape;328;g117bb294f8e_0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179929b434_1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2" name="Google Shape;122;g1179929b434_1_2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17bb294f8e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5" name="Google Shape;335;g117bb294f8e_0_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7bb294f8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6" name="Google Shape;346;g117bb294f8e_0_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168dbc533b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3" name="Google Shape;353;g1168dbc533b_0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17bb294f8e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0" name="Google Shape;360;g117bb294f8e_0_1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79929b434_1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" name="Google Shape;133;g1179929b434_1_3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79929b434_1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g1179929b434_1_4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79929b434_1_1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g1179929b434_1_16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180b6594c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g1180b6594cb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179929b434_1_7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1179929b434_1_7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179929b434_1_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g1179929b434_1_9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763" y="-4763"/>
            <a:ext cx="12201525" cy="686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2"/>
          <p:cNvSpPr txBox="1"/>
          <p:nvPr>
            <p:ph idx="1" type="subTitle"/>
          </p:nvPr>
        </p:nvSpPr>
        <p:spPr>
          <a:xfrm>
            <a:off x="5486400" y="4953000"/>
            <a:ext cx="6705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FF5A33"/>
              </a:buClr>
              <a:buSzPts val="2200"/>
              <a:buNone/>
              <a:defRPr b="1" sz="2200" cap="small">
                <a:solidFill>
                  <a:srgbClr val="FF5A3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18" name="Google Shape;18;p22"/>
          <p:cNvCxnSpPr/>
          <p:nvPr/>
        </p:nvCxnSpPr>
        <p:spPr>
          <a:xfrm>
            <a:off x="5583936" y="4953000"/>
            <a:ext cx="6303264" cy="0"/>
          </a:xfrm>
          <a:prstGeom prst="straightConnector1">
            <a:avLst/>
          </a:prstGeom>
          <a:noFill/>
          <a:ln cap="flat" cmpd="sng" w="9525">
            <a:solidFill>
              <a:srgbClr val="FF5A33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9" name="Google Shape;19;p22"/>
          <p:cNvSpPr/>
          <p:nvPr/>
        </p:nvSpPr>
        <p:spPr>
          <a:xfrm>
            <a:off x="1060704" y="2133600"/>
            <a:ext cx="3308096" cy="30480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11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2"/>
          <p:cNvSpPr txBox="1"/>
          <p:nvPr>
            <p:ph type="title"/>
          </p:nvPr>
        </p:nvSpPr>
        <p:spPr>
          <a:xfrm>
            <a:off x="5506720" y="4284596"/>
            <a:ext cx="6100064" cy="7049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400"/>
              <a:buFont typeface="Calibri"/>
              <a:buNone/>
              <a:defRPr b="1" sz="3400" cap="small">
                <a:solidFill>
                  <a:srgbClr val="FF5A3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2"/>
          <p:cNvSpPr/>
          <p:nvPr>
            <p:ph idx="2" type="pic"/>
          </p:nvPr>
        </p:nvSpPr>
        <p:spPr>
          <a:xfrm>
            <a:off x="1016000" y="2743200"/>
            <a:ext cx="3352800" cy="182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1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1"/>
          <p:cNvSpPr txBox="1"/>
          <p:nvPr>
            <p:ph idx="1" type="body"/>
          </p:nvPr>
        </p:nvSpPr>
        <p:spPr>
          <a:xfrm rot="5400000">
            <a:off x="3833019" y="-1623218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3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2"/>
          <p:cNvSpPr txBox="1"/>
          <p:nvPr>
            <p:ph type="title"/>
          </p:nvPr>
        </p:nvSpPr>
        <p:spPr>
          <a:xfrm rot="5400000">
            <a:off x="7285038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32"/>
          <p:cNvSpPr txBox="1"/>
          <p:nvPr>
            <p:ph idx="1" type="body"/>
          </p:nvPr>
        </p:nvSpPr>
        <p:spPr>
          <a:xfrm rot="5400000">
            <a:off x="1697038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32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2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32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Content">
  <p:cSld name="Title &amp; Conten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33"/>
          <p:cNvSpPr txBox="1"/>
          <p:nvPr/>
        </p:nvSpPr>
        <p:spPr>
          <a:xfrm>
            <a:off x="2946400" y="274638"/>
            <a:ext cx="8636000" cy="563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3200"/>
              <a:buFont typeface="Quattrocento Sans"/>
              <a:buNone/>
            </a:pPr>
            <a:r>
              <a:rPr b="1" i="0" lang="en-US" sz="3200" u="none" cap="small" strike="noStrike">
                <a:solidFill>
                  <a:srgbClr val="FF99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Click to edit Master title style</a:t>
            </a:r>
            <a:endParaRPr b="1" i="0" sz="3200" u="none" cap="small" strike="noStrike">
              <a:solidFill>
                <a:srgbClr val="FF99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4" name="Google Shape;94;p33"/>
          <p:cNvSpPr txBox="1"/>
          <p:nvPr>
            <p:ph idx="1" type="body"/>
          </p:nvPr>
        </p:nvSpPr>
        <p:spPr>
          <a:xfrm>
            <a:off x="609600" y="990600"/>
            <a:ext cx="109728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95" name="Google Shape;9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1200" y="228601"/>
            <a:ext cx="2133600" cy="48490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33"/>
          <p:cNvCxnSpPr/>
          <p:nvPr/>
        </p:nvCxnSpPr>
        <p:spPr>
          <a:xfrm rot="10800000">
            <a:off x="711200" y="835152"/>
            <a:ext cx="10871200" cy="0"/>
          </a:xfrm>
          <a:prstGeom prst="straightConnector1">
            <a:avLst/>
          </a:prstGeom>
          <a:noFill/>
          <a:ln cap="flat" cmpd="sng" w="38100">
            <a:solidFill>
              <a:srgbClr val="BD4B48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4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34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34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34"/>
          <p:cNvSpPr txBox="1"/>
          <p:nvPr>
            <p:ph idx="12" type="sldNum"/>
          </p:nvPr>
        </p:nvSpPr>
        <p:spPr>
          <a:xfrm>
            <a:off x="-1828800" y="617220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and Content">
  <p:cSld name="3_Title and Conten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5"/>
          <p:cNvSpPr txBox="1"/>
          <p:nvPr>
            <p:ph type="title"/>
          </p:nvPr>
        </p:nvSpPr>
        <p:spPr>
          <a:xfrm>
            <a:off x="2946400" y="274638"/>
            <a:ext cx="8636000" cy="563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5"/>
          <p:cNvSpPr txBox="1"/>
          <p:nvPr>
            <p:ph idx="1" type="body"/>
          </p:nvPr>
        </p:nvSpPr>
        <p:spPr>
          <a:xfrm>
            <a:off x="609600" y="990600"/>
            <a:ext cx="109728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05" name="Google Shape;105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1200" y="228601"/>
            <a:ext cx="2133600" cy="4849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4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4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4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3"/>
          <p:cNvSpPr txBox="1"/>
          <p:nvPr>
            <p:ph type="title"/>
          </p:nvPr>
        </p:nvSpPr>
        <p:spPr>
          <a:xfrm>
            <a:off x="2235202" y="274638"/>
            <a:ext cx="9347198" cy="4873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  <a:defRPr b="1" sz="2800" cap="small">
                <a:solidFill>
                  <a:srgbClr val="FF5A3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3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Char char="❑"/>
              <a:defRPr sz="28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2400"/>
              <a:buFont typeface="Noto Sans Symbols"/>
              <a:buChar char="❖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5A33"/>
              </a:buClr>
              <a:buSzPts val="2000"/>
              <a:buFont typeface="Noto Sans Symbols"/>
              <a:buChar char="⮚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5A33"/>
              </a:buClr>
              <a:buSzPts val="1800"/>
              <a:buFont typeface="Noto Sans Symbols"/>
              <a:buChar char="✔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5A33"/>
              </a:buClr>
              <a:buSzPts val="1800"/>
              <a:buFont typeface="Noto Sans Symbols"/>
              <a:buChar char="▪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3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2" name="Google Shape;3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9600" y="156573"/>
            <a:ext cx="1625602" cy="7138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" name="Google Shape;33;p23"/>
          <p:cNvCxnSpPr/>
          <p:nvPr/>
        </p:nvCxnSpPr>
        <p:spPr>
          <a:xfrm>
            <a:off x="609600" y="838200"/>
            <a:ext cx="10972800" cy="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5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5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25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5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5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6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6"/>
          <p:cNvSpPr txBox="1"/>
          <p:nvPr>
            <p:ph idx="1" type="body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3" name="Google Shape;43;p26"/>
          <p:cNvSpPr txBox="1"/>
          <p:nvPr>
            <p:ph idx="2" type="body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4" name="Google Shape;44;p26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6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6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7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7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27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1" name="Google Shape;51;p27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27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27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7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7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8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8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8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" name="Google Shape;60;p28"/>
          <p:cNvSpPr/>
          <p:nvPr/>
        </p:nvSpPr>
        <p:spPr>
          <a:xfrm>
            <a:off x="2032000" y="2551018"/>
            <a:ext cx="8534400" cy="326475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://uconndigitalarts.com/wp-content/uploads/2013/04/original.jpg" id="61" name="Google Shape;61;p28"/>
          <p:cNvPicPr preferRelativeResize="0"/>
          <p:nvPr/>
        </p:nvPicPr>
        <p:blipFill rotWithShape="1">
          <a:blip r:embed="rId2">
            <a:alphaModFix/>
          </a:blip>
          <a:srcRect b="41310" l="0" r="0" t="43978"/>
          <a:stretch/>
        </p:blipFill>
        <p:spPr>
          <a:xfrm flipH="1">
            <a:off x="3732707" y="2575401"/>
            <a:ext cx="4568091" cy="2838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owerpoint.vn\Downloads\1e2cd4b177168ad16ce2e7c504bba4d2.x400.jpeg" id="62" name="Google Shape;62;p28"/>
          <p:cNvPicPr preferRelativeResize="0"/>
          <p:nvPr/>
        </p:nvPicPr>
        <p:blipFill rotWithShape="1">
          <a:blip r:embed="rId3">
            <a:alphaModFix/>
          </a:blip>
          <a:srcRect b="55710" l="0" r="0" t="0"/>
          <a:stretch/>
        </p:blipFill>
        <p:spPr>
          <a:xfrm>
            <a:off x="2568620" y="609600"/>
            <a:ext cx="7257961" cy="282806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28"/>
          <p:cNvSpPr txBox="1"/>
          <p:nvPr/>
        </p:nvSpPr>
        <p:spPr>
          <a:xfrm>
            <a:off x="4103893" y="3124200"/>
            <a:ext cx="4735308" cy="21390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alibri"/>
              <a:buNone/>
            </a:pPr>
            <a:r>
              <a:rPr b="1" i="0" lang="en-US" sz="7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DEM</a:t>
            </a:r>
            <a:r>
              <a:rPr b="1" i="0" lang="en-US" sz="1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://www.designofsignage.com/application/symbol/hands/image/600x600/hand-press-button-4.jpg" id="64" name="Google Shape;64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16752" y="3568725"/>
            <a:ext cx="3488947" cy="2616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>
        <p14:rippl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9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9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29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9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9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30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30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6" name="Google Shape;76;p30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0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0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1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idx="10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1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79929b434_1_103"/>
          <p:cNvSpPr txBox="1"/>
          <p:nvPr>
            <p:ph idx="1" type="subTitle"/>
          </p:nvPr>
        </p:nvSpPr>
        <p:spPr>
          <a:xfrm>
            <a:off x="5486400" y="4953000"/>
            <a:ext cx="6705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200"/>
              <a:buNone/>
            </a:pPr>
            <a:r>
              <a:rPr lang="en-US"/>
              <a:t>Bài 5: thiết kế testcase</a:t>
            </a:r>
            <a:endParaRPr/>
          </a:p>
        </p:txBody>
      </p:sp>
      <p:sp>
        <p:nvSpPr>
          <p:cNvPr id="111" name="Google Shape;111;g1179929b434_1_103"/>
          <p:cNvSpPr txBox="1"/>
          <p:nvPr>
            <p:ph type="title"/>
          </p:nvPr>
        </p:nvSpPr>
        <p:spPr>
          <a:xfrm>
            <a:off x="5506720" y="4284596"/>
            <a:ext cx="6100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400"/>
              <a:buFont typeface="Calibri"/>
              <a:buNone/>
            </a:pPr>
            <a:r>
              <a:rPr lang="en-US"/>
              <a:t>kiểm thử cơ bản(P1)</a:t>
            </a:r>
            <a:endParaRPr/>
          </a:p>
        </p:txBody>
      </p:sp>
      <p:pic>
        <p:nvPicPr>
          <p:cNvPr id="112" name="Google Shape;112;g1179929b434_1_10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0932" y="2406165"/>
            <a:ext cx="1693935" cy="251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179929b434_1_1357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tóm tắt bài học</a:t>
            </a:r>
            <a:endParaRPr/>
          </a:p>
        </p:txBody>
      </p:sp>
      <p:sp>
        <p:nvSpPr>
          <p:cNvPr id="175" name="Google Shape;175;g1179929b434_1_1357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176" name="Google Shape;176;g1179929b434_1_1357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g1179929b434_1_1357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1179929b434_1_1357"/>
          <p:cNvSpPr txBox="1"/>
          <p:nvPr/>
        </p:nvSpPr>
        <p:spPr>
          <a:xfrm>
            <a:off x="799650" y="2067600"/>
            <a:ext cx="8229600" cy="39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69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800"/>
              <a:buFont typeface="Quattrocento Sans"/>
              <a:buChar char="•"/>
            </a:pPr>
            <a:r>
              <a:rPr b="1" lang="en-US" sz="30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Tìm hiểu về TestCase và tại sao lại viết TestCase?</a:t>
            </a:r>
            <a:endParaRPr b="1" sz="30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Quattrocento Sans"/>
              <a:buChar char="•"/>
            </a:pPr>
            <a:r>
              <a:rPr b="1" lang="en-US" sz="30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Những bước cần chuẩn bị khi thực hiện viết TestCase</a:t>
            </a:r>
            <a:endParaRPr b="1" sz="30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Quattrocento Sans"/>
              <a:buChar char="•"/>
            </a:pPr>
            <a:r>
              <a:rPr b="1" lang="en-US" sz="30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 Case mẫu</a:t>
            </a:r>
            <a:endParaRPr b="1" sz="30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9" name="Google Shape;179;g1179929b434_1_1357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Tóm tắt bài học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descr="D:\Compressed\PSD Collection 2011\WP-201 copy.png" id="180" name="Google Shape;180;g1179929b434_1_13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029250" y="1033188"/>
            <a:ext cx="3162750" cy="532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179929b434_1_1029"/>
          <p:cNvSpPr/>
          <p:nvPr/>
        </p:nvSpPr>
        <p:spPr>
          <a:xfrm>
            <a:off x="3919557" y="2967335"/>
            <a:ext cx="7396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Hướng dẫn học bài online tiếp theo</a:t>
            </a:r>
            <a:endParaRPr b="1" i="0" sz="40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6" name="Google Shape;186;g1179929b434_1_1029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7" name="Google Shape;187;g1179929b434_1_10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179929b434_1_1132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Nội dung tiếp theo</a:t>
            </a:r>
            <a:endParaRPr/>
          </a:p>
        </p:txBody>
      </p:sp>
      <p:sp>
        <p:nvSpPr>
          <p:cNvPr id="193" name="Google Shape;193;g1179929b434_1_1132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descr="D:\Pictures\PNG\present.png" id="194" name="Google Shape;194;g1179929b434_1_1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268820" y="1017269"/>
            <a:ext cx="2313580" cy="535686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g1179929b434_1_1132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g1179929b434_1_1132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1179929b434_1_1132"/>
          <p:cNvSpPr txBox="1"/>
          <p:nvPr/>
        </p:nvSpPr>
        <p:spPr>
          <a:xfrm>
            <a:off x="826025" y="2067600"/>
            <a:ext cx="8229600" cy="39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Những tính huống thường gặp khi viết TestCase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Chung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Giao diện và khả năng sử dụng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Tiêu chí lọc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Lưới kết quả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cửa sổ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Cơ sở dữ liệu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8" name="Google Shape;198;g1179929b434_1_1132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Nội dung bài học tiếp theo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168dbc533b_0_11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Nội dung tiếp theo</a:t>
            </a:r>
            <a:endParaRPr/>
          </a:p>
        </p:txBody>
      </p:sp>
      <p:sp>
        <p:nvSpPr>
          <p:cNvPr id="204" name="Google Shape;204;g1168dbc533b_0_11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descr="D:\Pictures\PNG\present.png" id="205" name="Google Shape;205;g1168dbc533b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268820" y="1017269"/>
            <a:ext cx="2313580" cy="535686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g1168dbc533b_0_11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1168dbc533b_0_11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g1168dbc533b_0_11"/>
          <p:cNvSpPr txBox="1"/>
          <p:nvPr/>
        </p:nvSpPr>
        <p:spPr>
          <a:xfrm>
            <a:off x="826025" y="2067600"/>
            <a:ext cx="8229600" cy="39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Upload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Gửi Email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Xuất Excel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Hiệu năng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Bảo mật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9" name="Google Shape;209;g1168dbc533b_0_11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Nội dung bài học tiếp theo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179929b434_1_1239"/>
          <p:cNvSpPr/>
          <p:nvPr/>
        </p:nvSpPr>
        <p:spPr>
          <a:xfrm>
            <a:off x="3919557" y="2967335"/>
            <a:ext cx="697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Tổ chức trình bày chủ đề</a:t>
            </a:r>
            <a:endParaRPr b="1" i="0" sz="54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5" name="Google Shape;215;g1179929b434_1_1239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16" name="Google Shape;216;g1179929b434_1_12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180b6594cb_0_115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tình huống 1</a:t>
            </a:r>
            <a:endParaRPr/>
          </a:p>
        </p:txBody>
      </p:sp>
      <p:sp>
        <p:nvSpPr>
          <p:cNvPr id="222" name="Google Shape;222;g1180b6594cb_0_115"/>
          <p:cNvSpPr txBox="1"/>
          <p:nvPr/>
        </p:nvSpPr>
        <p:spPr>
          <a:xfrm>
            <a:off x="800400" y="1528200"/>
            <a:ext cx="10782000" cy="53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3"/>
              <a:buFont typeface="Arial"/>
              <a:buNone/>
            </a:pPr>
            <a:r>
              <a:t/>
            </a:r>
            <a:endParaRPr b="0" i="0" sz="1667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3" name="Google Shape;223;g1180b6594cb_0_115"/>
          <p:cNvSpPr txBox="1"/>
          <p:nvPr/>
        </p:nvSpPr>
        <p:spPr>
          <a:xfrm>
            <a:off x="436575" y="850800"/>
            <a:ext cx="11437800" cy="5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69900" lvl="0" marL="457200" rtl="0" algn="l"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800"/>
              <a:buFont typeface="Quattrocento Sans"/>
              <a:buChar char="❑"/>
            </a:pP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Các nhóm hãy thực hiện xác định các Test Case với tình huống bảo mật và hiệu năng cho dự án của nhóm và điền các Testcase vào file Template.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Hãy download file Template_TestCase.xlsx theo link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rgbClr val="3C78D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https://drive.google.com/drive/folders/1UA-AcwcKmmeXeckmyQs5faLYYI_0f0p2?usp=sharing</a:t>
            </a:r>
            <a:endParaRPr sz="3800">
              <a:solidFill>
                <a:srgbClr val="3C78D8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Quattrocento Sans"/>
              <a:buChar char="❑"/>
            </a:pPr>
            <a:r>
              <a:t/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953" y="0"/>
            <a:ext cx="1219795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7bb294f8e_0_46"/>
          <p:cNvSpPr txBox="1"/>
          <p:nvPr>
            <p:ph idx="1" type="subTitle"/>
          </p:nvPr>
        </p:nvSpPr>
        <p:spPr>
          <a:xfrm>
            <a:off x="5486400" y="4953000"/>
            <a:ext cx="6705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200"/>
              <a:buNone/>
            </a:pPr>
            <a:r>
              <a:rPr lang="en-US"/>
              <a:t>Bài 5: Kỹ thuật kiểm thử</a:t>
            </a:r>
            <a:endParaRPr/>
          </a:p>
        </p:txBody>
      </p:sp>
      <p:sp>
        <p:nvSpPr>
          <p:cNvPr id="234" name="Google Shape;234;g117bb294f8e_0_46"/>
          <p:cNvSpPr txBox="1"/>
          <p:nvPr>
            <p:ph type="title"/>
          </p:nvPr>
        </p:nvSpPr>
        <p:spPr>
          <a:xfrm>
            <a:off x="5506720" y="4284596"/>
            <a:ext cx="6100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400"/>
              <a:buFont typeface="Calibri"/>
              <a:buNone/>
            </a:pPr>
            <a:r>
              <a:rPr lang="en-US"/>
              <a:t>kiểm thử cơ bản(P2)</a:t>
            </a:r>
            <a:endParaRPr/>
          </a:p>
        </p:txBody>
      </p:sp>
      <p:pic>
        <p:nvPicPr>
          <p:cNvPr id="235" name="Google Shape;235;g117bb294f8e_0_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0932" y="2406165"/>
            <a:ext cx="1693935" cy="251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17bb294f8e_0_20"/>
          <p:cNvSpPr/>
          <p:nvPr/>
        </p:nvSpPr>
        <p:spPr>
          <a:xfrm>
            <a:off x="3919557" y="2967335"/>
            <a:ext cx="6128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Review bài học online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1" name="Google Shape;241;g117bb294f8e_0_20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42" name="Google Shape;242;g117bb294f8e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17bb294f8e_0_26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Nội dung</a:t>
            </a:r>
            <a:endParaRPr/>
          </a:p>
        </p:txBody>
      </p:sp>
      <p:sp>
        <p:nvSpPr>
          <p:cNvPr id="248" name="Google Shape;248;g117bb294f8e_0_26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descr="D:\Pictures\PNG\present.png" id="249" name="Google Shape;249;g117bb294f8e_0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268820" y="1017269"/>
            <a:ext cx="2313580" cy="535686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g117bb294f8e_0_26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g117bb294f8e_0_26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g117bb294f8e_0_26"/>
          <p:cNvSpPr txBox="1"/>
          <p:nvPr/>
        </p:nvSpPr>
        <p:spPr>
          <a:xfrm>
            <a:off x="609600" y="2067600"/>
            <a:ext cx="79344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Những tính huống thường gặp khi viết TestCase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Chung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Giao diện và khả năng sử dụng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Tiêu chí lọc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Lưới kết quả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cửa sổ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Cơ sở dữ liệu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3" name="Google Shape;253;g117bb294f8e_0_26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Nội dung bài học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79929b434_1_0"/>
          <p:cNvSpPr/>
          <p:nvPr/>
        </p:nvSpPr>
        <p:spPr>
          <a:xfrm>
            <a:off x="3919557" y="2967335"/>
            <a:ext cx="6128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Review bài học online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8" name="Google Shape;118;g1179929b434_1_0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9" name="Google Shape;119;g1179929b434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168dbc533b_0_1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Nội dung</a:t>
            </a:r>
            <a:endParaRPr/>
          </a:p>
        </p:txBody>
      </p:sp>
      <p:sp>
        <p:nvSpPr>
          <p:cNvPr id="259" name="Google Shape;259;g1168dbc533b_0_1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descr="D:\Pictures\PNG\present.png" id="260" name="Google Shape;260;g1168dbc533b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268820" y="1017269"/>
            <a:ext cx="2313580" cy="535686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1168dbc533b_0_1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g1168dbc533b_0_1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g1168dbc533b_0_1"/>
          <p:cNvSpPr txBox="1"/>
          <p:nvPr/>
        </p:nvSpPr>
        <p:spPr>
          <a:xfrm>
            <a:off x="609600" y="2067600"/>
            <a:ext cx="8074800" cy="39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Upload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Gửi Email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Xuất Excel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Hiệu năng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Bảo mật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4" name="Google Shape;264;g1168dbc533b_0_1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Nội dung bài học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17bb294f8e_0_36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Nhắc lại các lý thuyết chính trong bài online</a:t>
            </a:r>
            <a:endParaRPr/>
          </a:p>
        </p:txBody>
      </p:sp>
      <p:sp>
        <p:nvSpPr>
          <p:cNvPr id="270" name="Google Shape;270;g117bb294f8e_0_36"/>
          <p:cNvSpPr txBox="1"/>
          <p:nvPr>
            <p:ph idx="1" type="body"/>
          </p:nvPr>
        </p:nvSpPr>
        <p:spPr>
          <a:xfrm>
            <a:off x="609600" y="1066800"/>
            <a:ext cx="11370600" cy="57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4100"/>
              <a:buChar char="❑"/>
            </a:pPr>
            <a:r>
              <a:rPr lang="en-US" sz="4100">
                <a:solidFill>
                  <a:srgbClr val="333333"/>
                </a:solidFill>
                <a:highlight>
                  <a:schemeClr val="lt1"/>
                </a:highlight>
              </a:rPr>
              <a:t>Nộp bài Assignment GĐ 2(Hoàn thành yêu cầu 2-3)</a:t>
            </a:r>
            <a:endParaRPr sz="41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4100"/>
              <a:buChar char="❑"/>
            </a:pPr>
            <a:r>
              <a:rPr lang="en-US" sz="4100">
                <a:solidFill>
                  <a:srgbClr val="333333"/>
                </a:solidFill>
                <a:highlight>
                  <a:schemeClr val="lt1"/>
                </a:highlight>
              </a:rPr>
              <a:t>Một số tình huống thường gặp khi viết TestCase</a:t>
            </a:r>
            <a:endParaRPr sz="4100">
              <a:solidFill>
                <a:srgbClr val="333333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17bb294f8e_0_52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Câu hỏi - sinh viên trả lời</a:t>
            </a:r>
            <a:endParaRPr/>
          </a:p>
        </p:txBody>
      </p:sp>
      <p:sp>
        <p:nvSpPr>
          <p:cNvPr id="276" name="Google Shape;276;g117bb294f8e_0_52"/>
          <p:cNvSpPr txBox="1"/>
          <p:nvPr>
            <p:ph idx="1" type="body"/>
          </p:nvPr>
        </p:nvSpPr>
        <p:spPr>
          <a:xfrm>
            <a:off x="691250" y="1066800"/>
            <a:ext cx="11500800" cy="5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Hãy nêu các TestCase cho tình huống kiểm thử upload</a:t>
            </a:r>
            <a:endParaRPr sz="3600"/>
          </a:p>
          <a:p>
            <a:pPr indent="-457200" lvl="0" marL="457200" rtl="0" algn="l"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Hãy nêu các TestCase cho tình huống kiểm thử bảo mật</a:t>
            </a:r>
            <a:endParaRPr sz="3600"/>
          </a:p>
          <a:p>
            <a:pPr indent="-457200" lvl="0" marL="457200" rtl="0" algn="l"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Hãy nêu các TestCase cho tình huống kiểm thử hiệu năng</a:t>
            </a:r>
            <a:endParaRPr sz="3600"/>
          </a:p>
          <a:p>
            <a:pPr indent="-457200" lvl="0" marL="457200" rtl="0" algn="l"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Hãy nêu các TestCase cho tình huống kiểm thử cơ sở dữ liệu</a:t>
            </a:r>
            <a:endParaRPr sz="3600"/>
          </a:p>
          <a:p>
            <a:pPr indent="-1651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17bb294f8e_0_59"/>
          <p:cNvSpPr/>
          <p:nvPr/>
        </p:nvSpPr>
        <p:spPr>
          <a:xfrm>
            <a:off x="3919557" y="2967335"/>
            <a:ext cx="697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Tổ chức trình bày chủ đề</a:t>
            </a:r>
            <a:endParaRPr b="1" i="0" sz="54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2" name="Google Shape;282;g117bb294f8e_0_59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83" name="Google Shape;283;g117bb294f8e_0_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168dbc533b_0_21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tình huống 1</a:t>
            </a:r>
            <a:endParaRPr/>
          </a:p>
        </p:txBody>
      </p:sp>
      <p:sp>
        <p:nvSpPr>
          <p:cNvPr id="289" name="Google Shape;289;g1168dbc533b_0_21"/>
          <p:cNvSpPr txBox="1"/>
          <p:nvPr/>
        </p:nvSpPr>
        <p:spPr>
          <a:xfrm>
            <a:off x="800400" y="1528200"/>
            <a:ext cx="10782000" cy="53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3"/>
              <a:buFont typeface="Arial"/>
              <a:buNone/>
            </a:pPr>
            <a:r>
              <a:t/>
            </a:r>
            <a:endParaRPr b="0" i="0" sz="1667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0" name="Google Shape;290;g1168dbc533b_0_21"/>
          <p:cNvSpPr txBox="1"/>
          <p:nvPr/>
        </p:nvSpPr>
        <p:spPr>
          <a:xfrm>
            <a:off x="436575" y="850800"/>
            <a:ext cx="11437800" cy="5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69900" lvl="0" marL="457200" rtl="0" algn="l"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800"/>
              <a:buFont typeface="Quattrocento Sans"/>
              <a:buChar char="❑"/>
            </a:pP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Các nhóm hãy thực hiện xác định các Test Case với tình huống bảo mật và hiệu năng cho dự án của nhóm và điền các Testcase vào file Template.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Hãy download file Template_TestCase.xlsx theo link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rgbClr val="3C78D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https://drive.google.com/drive/folders/1UA-AcwcKmmeXeckmyQs5faLYYI_0f0p2?usp=sharing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17bb294f8e_0_131"/>
          <p:cNvSpPr/>
          <p:nvPr/>
        </p:nvSpPr>
        <p:spPr>
          <a:xfrm>
            <a:off x="3919557" y="2967335"/>
            <a:ext cx="6368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Hướng dẫn thực hành</a:t>
            </a:r>
            <a:endParaRPr b="1" i="0" sz="54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6" name="Google Shape;296;g117bb294f8e_0_131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97" name="Google Shape;297;g117bb294f8e_0_1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17bb294f8e_0_137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Thực hành</a:t>
            </a:r>
            <a:endParaRPr/>
          </a:p>
        </p:txBody>
      </p:sp>
      <p:sp>
        <p:nvSpPr>
          <p:cNvPr id="303" name="Google Shape;303;g117bb294f8e_0_137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Quattrocento Sans"/>
              <a:buChar char="❑"/>
            </a:pPr>
            <a:r>
              <a:rPr lang="en-US"/>
              <a:t>Hướng dẫn làm bài Lab, Quizz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❑"/>
            </a:pPr>
            <a:r>
              <a:rPr lang="en-US"/>
              <a:t>Hướng dẫn nộp bài Assignment giai đoạn 2(Hoàn thành yêu cầu 2-3)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17bb294f8e_0_121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tóm tắt bài học</a:t>
            </a:r>
            <a:endParaRPr/>
          </a:p>
        </p:txBody>
      </p:sp>
      <p:sp>
        <p:nvSpPr>
          <p:cNvPr id="309" name="Google Shape;309;g117bb294f8e_0_121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310" name="Google Shape;310;g117bb294f8e_0_121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g117bb294f8e_0_121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g117bb294f8e_0_121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Tóm tắt bài học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descr="D:\Compressed\PSD Collection 2011\WP-201 copy.png" id="313" name="Google Shape;313;g117bb294f8e_0_1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029250" y="1033188"/>
            <a:ext cx="3162750" cy="5325024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g117bb294f8e_0_121"/>
          <p:cNvSpPr txBox="1"/>
          <p:nvPr/>
        </p:nvSpPr>
        <p:spPr>
          <a:xfrm>
            <a:off x="609600" y="2067600"/>
            <a:ext cx="79344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•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Những tính huống thường gặp khi viết TestCase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Chung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Giao diện và khả năng sử dụng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Tiêu chí lọc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Lưới kết quả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cửa sổ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Cơ sở dữ liệu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168dbc533b_0_28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tóm tắt bài học</a:t>
            </a:r>
            <a:endParaRPr/>
          </a:p>
        </p:txBody>
      </p:sp>
      <p:sp>
        <p:nvSpPr>
          <p:cNvPr id="320" name="Google Shape;320;g1168dbc533b_0_28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descr="D:\Pictures\PNG\present.png" id="321" name="Google Shape;321;g1168dbc533b_0_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268820" y="1017269"/>
            <a:ext cx="2313580" cy="535686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g1168dbc533b_0_28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g1168dbc533b_0_28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g1168dbc533b_0_28"/>
          <p:cNvSpPr txBox="1"/>
          <p:nvPr/>
        </p:nvSpPr>
        <p:spPr>
          <a:xfrm>
            <a:off x="609600" y="2067600"/>
            <a:ext cx="8074800" cy="39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Upload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Gửi Email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Xuất Excel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Hiệu năng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2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900"/>
              <a:buFont typeface="Quattrocento Sans"/>
              <a:buChar char="○"/>
            </a:pPr>
            <a:r>
              <a:rPr b="1" lang="en-US" sz="29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Tình huống Bảo mật</a:t>
            </a:r>
            <a:endParaRPr b="1" sz="29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5" name="Google Shape;325;g1168dbc533b_0_28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Quattrocento Sans"/>
              <a:buNone/>
            </a:pPr>
            <a:r>
              <a:rPr b="1" lang="en-US" sz="2800">
                <a:solidFill>
                  <a:schemeClr val="accent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Tóm tắt bài học</a:t>
            </a:r>
            <a:endParaRPr b="1" sz="2800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17bb294f8e_0_82"/>
          <p:cNvSpPr/>
          <p:nvPr/>
        </p:nvSpPr>
        <p:spPr>
          <a:xfrm>
            <a:off x="3919557" y="2967335"/>
            <a:ext cx="7396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Hướng dẫn học bài online tiếp theo</a:t>
            </a:r>
            <a:endParaRPr b="1" i="0" sz="40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1" name="Google Shape;331;g117bb294f8e_0_82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32" name="Google Shape;332;g117bb294f8e_0_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79929b434_1_206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Nội dung</a:t>
            </a:r>
            <a:endParaRPr/>
          </a:p>
        </p:txBody>
      </p:sp>
      <p:sp>
        <p:nvSpPr>
          <p:cNvPr id="125" name="Google Shape;125;g1179929b434_1_206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descr="D:\Pictures\PNG\present.png" id="126" name="Google Shape;126;g1179929b434_1_20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268820" y="1017269"/>
            <a:ext cx="2313580" cy="535686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1179929b434_1_206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g1179929b434_1_206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g1179929b434_1_206"/>
          <p:cNvSpPr txBox="1"/>
          <p:nvPr/>
        </p:nvSpPr>
        <p:spPr>
          <a:xfrm>
            <a:off x="972000" y="2067600"/>
            <a:ext cx="8074800" cy="39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69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800"/>
              <a:buFont typeface="Quattrocento Sans"/>
              <a:buChar char="•"/>
            </a:pPr>
            <a:r>
              <a:rPr b="1" lang="en-US" sz="30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Tìm hiểu về TestCase và tại sao lại viết TestCase?</a:t>
            </a:r>
            <a:endParaRPr b="1" sz="30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Quattrocento Sans"/>
              <a:buChar char="•"/>
            </a:pPr>
            <a:r>
              <a:rPr b="1" lang="en-US" sz="30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Những bước cần chuẩn bị khi thực hiện viết TestCase</a:t>
            </a:r>
            <a:endParaRPr b="1" sz="30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Quattrocento Sans"/>
              <a:buChar char="•"/>
            </a:pPr>
            <a:r>
              <a:rPr b="1" lang="en-US" sz="30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 Case mẫu</a:t>
            </a:r>
            <a:endParaRPr b="1" sz="30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0" name="Google Shape;130;g1179929b434_1_206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Nội dung bài học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17bb294f8e_0_88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Nội dung tiếp theo</a:t>
            </a:r>
            <a:endParaRPr/>
          </a:p>
        </p:txBody>
      </p:sp>
      <p:sp>
        <p:nvSpPr>
          <p:cNvPr id="338" name="Google Shape;338;g117bb294f8e_0_88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descr="D:\Pictures\PNG\present.png" id="339" name="Google Shape;339;g117bb294f8e_0_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9268820" y="1017269"/>
            <a:ext cx="2313580" cy="535686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g117bb294f8e_0_88"/>
          <p:cNvSpPr/>
          <p:nvPr/>
        </p:nvSpPr>
        <p:spPr>
          <a:xfrm>
            <a:off x="609600" y="1480800"/>
            <a:ext cx="8799600" cy="4843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g117bb294f8e_0_88"/>
          <p:cNvSpPr/>
          <p:nvPr/>
        </p:nvSpPr>
        <p:spPr>
          <a:xfrm>
            <a:off x="609600" y="1066800"/>
            <a:ext cx="5334000" cy="1000800"/>
          </a:xfrm>
          <a:prstGeom prst="rightArrow">
            <a:avLst>
              <a:gd fmla="val 100000" name="adj1"/>
              <a:gd fmla="val 50000" name="adj2"/>
            </a:avLst>
          </a:prstGeom>
          <a:solidFill>
            <a:srgbClr val="FFFFFF"/>
          </a:solidFill>
          <a:ln cap="flat" cmpd="sng" w="25400">
            <a:solidFill>
              <a:srgbClr val="F796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g117bb294f8e_0_88"/>
          <p:cNvSpPr txBox="1"/>
          <p:nvPr/>
        </p:nvSpPr>
        <p:spPr>
          <a:xfrm>
            <a:off x="826025" y="2067600"/>
            <a:ext cx="8233200" cy="41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4000"/>
              <a:buFont typeface="Quattrocento Sans"/>
              <a:buChar char="•"/>
            </a:pPr>
            <a:r>
              <a:rPr b="1" lang="en-US" sz="32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Quản lý lỗi</a:t>
            </a:r>
            <a:endParaRPr b="1" sz="32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31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200"/>
              <a:buFont typeface="Quattrocento Sans"/>
              <a:buChar char="○"/>
            </a:pPr>
            <a:r>
              <a:rPr b="1" lang="en-US" sz="32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Quy trình quản lý lỗi</a:t>
            </a:r>
            <a:endParaRPr b="1" sz="32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31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200"/>
              <a:buFont typeface="Quattrocento Sans"/>
              <a:buChar char="○"/>
            </a:pPr>
            <a:r>
              <a:rPr b="1" lang="en-US" sz="32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Viết báo cáo về lỗi được phát hiện trong khi kiểm thử.</a:t>
            </a:r>
            <a:endParaRPr b="1" sz="32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31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200"/>
              <a:buFont typeface="Quattrocento Sans"/>
              <a:buChar char="○"/>
            </a:pPr>
            <a:r>
              <a:rPr b="1" lang="en-US" sz="3200">
                <a:solidFill>
                  <a:srgbClr val="33333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Sử dụng công cụ hỗ trợ kiểm thử</a:t>
            </a:r>
            <a:endParaRPr b="1" sz="3200">
              <a:solidFill>
                <a:srgbClr val="33333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3" name="Google Shape;343;g117bb294f8e_0_88"/>
          <p:cNvSpPr txBox="1"/>
          <p:nvPr/>
        </p:nvSpPr>
        <p:spPr>
          <a:xfrm>
            <a:off x="913885" y="1134355"/>
            <a:ext cx="456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9646"/>
              </a:buClr>
              <a:buSzPts val="28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F7964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Nội dung bài học tiếp theo</a:t>
            </a:r>
            <a:endParaRPr b="1" i="0" sz="2800" u="none" cap="none" strike="noStrike">
              <a:solidFill>
                <a:srgbClr val="F796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17bb294f8e_0_98"/>
          <p:cNvSpPr/>
          <p:nvPr/>
        </p:nvSpPr>
        <p:spPr>
          <a:xfrm>
            <a:off x="3919557" y="2967335"/>
            <a:ext cx="697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Tổ chức trình bày chủ đề</a:t>
            </a:r>
            <a:endParaRPr b="1" i="0" sz="54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9" name="Google Shape;349;g117bb294f8e_0_98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50" name="Google Shape;350;g117bb294f8e_0_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168dbc533b_0_41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tình huống 1</a:t>
            </a:r>
            <a:endParaRPr/>
          </a:p>
        </p:txBody>
      </p:sp>
      <p:sp>
        <p:nvSpPr>
          <p:cNvPr id="356" name="Google Shape;356;g1168dbc533b_0_41"/>
          <p:cNvSpPr txBox="1"/>
          <p:nvPr/>
        </p:nvSpPr>
        <p:spPr>
          <a:xfrm>
            <a:off x="800400" y="1528200"/>
            <a:ext cx="10782000" cy="53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3"/>
              <a:buFont typeface="Arial"/>
              <a:buNone/>
            </a:pPr>
            <a:r>
              <a:t/>
            </a:r>
            <a:endParaRPr b="0" i="0" sz="1667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57" name="Google Shape;357;g1168dbc533b_0_41"/>
          <p:cNvSpPr txBox="1"/>
          <p:nvPr/>
        </p:nvSpPr>
        <p:spPr>
          <a:xfrm>
            <a:off x="688625" y="850800"/>
            <a:ext cx="10621800" cy="5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69900" lvl="0" marL="457200" rtl="0" algn="l"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800"/>
              <a:buFont typeface="Quattrocento Sans"/>
              <a:buChar char="❑"/>
            </a:pP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Các nhóm hãy thực hiện tạo tài khoản và đăng nhập Jira. 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69900" lvl="1" marL="914400" rtl="0" algn="l"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800"/>
              <a:buFont typeface="Quattrocento Sans"/>
              <a:buChar char="➢"/>
            </a:pP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Nhóm trưởng tạo project 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69900" lvl="1" marL="914400" rtl="0" algn="l"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800"/>
              <a:buFont typeface="Quattrocento Sans"/>
              <a:buChar char="➢"/>
            </a:pP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Invite các thành viên vào trong project</a:t>
            </a:r>
            <a:endParaRPr sz="3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g117bb294f8e_0_1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5953" y="0"/>
            <a:ext cx="1219795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79929b434_1_314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Nhắc lại các lý thuyết chính trong bài online</a:t>
            </a:r>
            <a:endParaRPr/>
          </a:p>
        </p:txBody>
      </p:sp>
      <p:sp>
        <p:nvSpPr>
          <p:cNvPr id="136" name="Google Shape;136;g1179929b434_1_314"/>
          <p:cNvSpPr txBox="1"/>
          <p:nvPr>
            <p:ph idx="1" type="body"/>
          </p:nvPr>
        </p:nvSpPr>
        <p:spPr>
          <a:xfrm>
            <a:off x="609600" y="1066800"/>
            <a:ext cx="10972800" cy="56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8300" lvl="0" marL="34290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600"/>
              <a:buChar char="❑"/>
            </a:pPr>
            <a:r>
              <a:rPr lang="en-US" sz="3600">
                <a:solidFill>
                  <a:srgbClr val="333333"/>
                </a:solidFill>
                <a:highlight>
                  <a:schemeClr val="lt1"/>
                </a:highlight>
              </a:rPr>
              <a:t>Chuẩn bị nộp Assignment GĐ 2 (Hoàn thành yêu cầu 2-3)</a:t>
            </a:r>
            <a:endParaRPr sz="36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68300" lvl="0" marL="34290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600"/>
              <a:buChar char="❑"/>
            </a:pPr>
            <a:r>
              <a:rPr lang="en-US" sz="3600">
                <a:solidFill>
                  <a:srgbClr val="333333"/>
                </a:solidFill>
                <a:highlight>
                  <a:schemeClr val="lt1"/>
                </a:highlight>
              </a:rPr>
              <a:t>Test Case là gì ?</a:t>
            </a:r>
            <a:endParaRPr sz="36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36550" lvl="0" marL="34290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600"/>
              <a:buChar char="❑"/>
            </a:pPr>
            <a:r>
              <a:rPr lang="en-US" sz="3600">
                <a:solidFill>
                  <a:srgbClr val="333333"/>
                </a:solidFill>
                <a:highlight>
                  <a:schemeClr val="lt1"/>
                </a:highlight>
              </a:rPr>
              <a:t>Giải thích tại sao lại viết TestCase </a:t>
            </a:r>
            <a:endParaRPr sz="36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36550" lvl="0" marL="34290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600"/>
              <a:buChar char="❑"/>
            </a:pPr>
            <a:r>
              <a:rPr lang="en-US" sz="3600">
                <a:solidFill>
                  <a:srgbClr val="333333"/>
                </a:solidFill>
                <a:highlight>
                  <a:schemeClr val="lt1"/>
                </a:highlight>
              </a:rPr>
              <a:t>Các bước xác định Test Case</a:t>
            </a:r>
            <a:endParaRPr sz="36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36550" lvl="0" marL="34290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600"/>
              <a:buChar char="❑"/>
            </a:pPr>
            <a:r>
              <a:rPr lang="en-US" sz="3600">
                <a:solidFill>
                  <a:srgbClr val="333333"/>
                </a:solidFill>
                <a:highlight>
                  <a:schemeClr val="lt1"/>
                </a:highlight>
              </a:rPr>
              <a:t>Cấu trúc cần thiết khi viết TestCase</a:t>
            </a:r>
            <a:endParaRPr sz="36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36550" lvl="0" marL="34290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600"/>
              <a:buChar char="❑"/>
            </a:pPr>
            <a:r>
              <a:rPr lang="en-US" sz="3600">
                <a:solidFill>
                  <a:srgbClr val="333333"/>
                </a:solidFill>
                <a:highlight>
                  <a:schemeClr val="lt1"/>
                </a:highlight>
              </a:rPr>
              <a:t>Cách xác định những trường hợp lớn thường gặp khi viết TestCase</a:t>
            </a:r>
            <a:endParaRPr sz="36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36550" lvl="0" marL="34290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600"/>
              <a:buChar char="❑"/>
            </a:pPr>
            <a:r>
              <a:rPr lang="en-US" sz="3600">
                <a:solidFill>
                  <a:srgbClr val="333333"/>
                </a:solidFill>
                <a:highlight>
                  <a:schemeClr val="lt1"/>
                </a:highlight>
              </a:rPr>
              <a:t>Những yếu tố quan trọng trong quá trình viết TestCase</a:t>
            </a:r>
            <a:endParaRPr sz="3600">
              <a:solidFill>
                <a:srgbClr val="333333"/>
              </a:solidFill>
              <a:highlight>
                <a:schemeClr val="lt1"/>
              </a:highlight>
            </a:endParaRPr>
          </a:p>
          <a:p>
            <a:pPr indent="-336550" lvl="0" marL="342900" rtl="0" algn="l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rgbClr val="FF5A33"/>
              </a:buClr>
              <a:buSzPts val="3600"/>
              <a:buChar char="❑"/>
            </a:pPr>
            <a:r>
              <a:rPr lang="en-US" sz="3600">
                <a:solidFill>
                  <a:srgbClr val="333333"/>
                </a:solidFill>
                <a:highlight>
                  <a:schemeClr val="lt1"/>
                </a:highlight>
              </a:rPr>
              <a:t>Giới thiệu mẫu TestCase</a:t>
            </a:r>
            <a:endParaRPr sz="3600">
              <a:solidFill>
                <a:srgbClr val="333333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179929b434_1_416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Câu hỏi - sinh viên trả lời</a:t>
            </a:r>
            <a:endParaRPr/>
          </a:p>
        </p:txBody>
      </p:sp>
      <p:sp>
        <p:nvSpPr>
          <p:cNvPr id="142" name="Google Shape;142;g1179929b434_1_416"/>
          <p:cNvSpPr txBox="1"/>
          <p:nvPr>
            <p:ph idx="1" type="body"/>
          </p:nvPr>
        </p:nvSpPr>
        <p:spPr>
          <a:xfrm>
            <a:off x="691250" y="1066800"/>
            <a:ext cx="11500800" cy="57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Giai đoạn nào nên thực hiện viết TestCase</a:t>
            </a:r>
            <a:r>
              <a:rPr lang="en-US" sz="3600"/>
              <a:t>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Mục tiêu xác định TestCase là gì 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Hãy nêu các bước để xác định TestCase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Những nội dung cần thiết khi viết TestCase là gì ?</a:t>
            </a:r>
            <a:endParaRPr sz="3600"/>
          </a:p>
          <a:p>
            <a:pPr indent="-4572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3600"/>
              <a:buChar char="❑"/>
            </a:pPr>
            <a:r>
              <a:rPr lang="en-US" sz="3600"/>
              <a:t>Nêu những trường hợp lớn hay gặp khi viết TestCase</a:t>
            </a:r>
            <a:endParaRPr sz="3600"/>
          </a:p>
          <a:p>
            <a:pPr indent="-1651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Noto Sans Symbols"/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179929b434_1_1685"/>
          <p:cNvSpPr/>
          <p:nvPr/>
        </p:nvSpPr>
        <p:spPr>
          <a:xfrm>
            <a:off x="3919557" y="2967335"/>
            <a:ext cx="697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Tổ chức trình bày chủ đề</a:t>
            </a:r>
            <a:endParaRPr b="1" i="0" sz="54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8" name="Google Shape;148;g1179929b434_1_1685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9" name="Google Shape;149;g1179929b434_1_16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180b6594cb_0_6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tình huống 1</a:t>
            </a:r>
            <a:endParaRPr/>
          </a:p>
        </p:txBody>
      </p:sp>
      <p:sp>
        <p:nvSpPr>
          <p:cNvPr id="155" name="Google Shape;155;g1180b6594cb_0_6"/>
          <p:cNvSpPr txBox="1"/>
          <p:nvPr/>
        </p:nvSpPr>
        <p:spPr>
          <a:xfrm>
            <a:off x="800400" y="1528200"/>
            <a:ext cx="10782000" cy="53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3"/>
              <a:buFont typeface="Arial"/>
              <a:buNone/>
            </a:pPr>
            <a:r>
              <a:t/>
            </a:r>
            <a:endParaRPr b="0" i="0" sz="1667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6" name="Google Shape;156;g1180b6594cb_0_6"/>
          <p:cNvSpPr txBox="1"/>
          <p:nvPr/>
        </p:nvSpPr>
        <p:spPr>
          <a:xfrm>
            <a:off x="400200" y="850800"/>
            <a:ext cx="11182200" cy="60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3800"/>
              <a:buFont typeface="Quattrocento Sans"/>
              <a:buChar char="❑"/>
            </a:pPr>
            <a:r>
              <a:rPr b="0" i="0" lang="en-US" sz="3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Các nhóm hãy </a:t>
            </a: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thực hiện xác định các </a:t>
            </a:r>
            <a:r>
              <a:rPr b="0" i="0" lang="en-US" sz="3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Test </a:t>
            </a: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Case </a:t>
            </a:r>
            <a:r>
              <a:rPr b="0" i="0" lang="en-US" sz="3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cho dự án của nhóm v</a:t>
            </a: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ới những tính năng chính(10 tính năng) và điền các Testcase vào file Template.</a:t>
            </a:r>
            <a:endParaRPr b="0" i="0" sz="3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b="0" i="0" lang="en-US" sz="3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Hãy download file </a:t>
            </a:r>
            <a:r>
              <a:rPr lang="en-US" sz="3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Template_TestCase.xlsx</a:t>
            </a:r>
            <a:r>
              <a:rPr b="0" i="0" lang="en-US" sz="3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theo link</a:t>
            </a:r>
            <a:endParaRPr b="0" i="0" sz="3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b="0" i="0" lang="en-US" sz="3800" u="none" cap="none" strike="noStrike">
                <a:solidFill>
                  <a:srgbClr val="3C78D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https://drive.google.com/drive/folders/1UA-AcwcKmmeXeckmyQs5faLYYI_0f0p2?usp=sharing</a:t>
            </a:r>
            <a:endParaRPr b="0" i="0" sz="3800" u="none" cap="none" strike="noStrike">
              <a:solidFill>
                <a:srgbClr val="3C78D8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t/>
            </a:r>
            <a:endParaRPr b="0" i="0" sz="33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179929b434_1_722"/>
          <p:cNvSpPr/>
          <p:nvPr/>
        </p:nvSpPr>
        <p:spPr>
          <a:xfrm>
            <a:off x="3919557" y="2967335"/>
            <a:ext cx="6368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small" strike="noStrik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Hướng dẫn thực hành</a:t>
            </a:r>
            <a:endParaRPr b="1" i="0" sz="5400" u="none" cap="small" strike="noStrik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2" name="Google Shape;162;g1179929b434_1_722"/>
          <p:cNvCxnSpPr/>
          <p:nvPr/>
        </p:nvCxnSpPr>
        <p:spPr>
          <a:xfrm>
            <a:off x="762000" y="3886200"/>
            <a:ext cx="10744200" cy="0"/>
          </a:xfrm>
          <a:prstGeom prst="straightConnector1">
            <a:avLst/>
          </a:prstGeom>
          <a:noFill/>
          <a:ln cap="flat" cmpd="thinThick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3" name="Google Shape;163;g1179929b434_1_7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870" y="1143000"/>
            <a:ext cx="2543400" cy="378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179929b434_1_927"/>
          <p:cNvSpPr txBox="1"/>
          <p:nvPr>
            <p:ph type="title"/>
          </p:nvPr>
        </p:nvSpPr>
        <p:spPr>
          <a:xfrm>
            <a:off x="2235202" y="274638"/>
            <a:ext cx="9347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A33"/>
              </a:buClr>
              <a:buSzPts val="2800"/>
              <a:buFont typeface="Quattrocento Sans"/>
              <a:buNone/>
            </a:pPr>
            <a:r>
              <a:rPr lang="en-US"/>
              <a:t>Thực hành</a:t>
            </a:r>
            <a:endParaRPr/>
          </a:p>
        </p:txBody>
      </p:sp>
      <p:sp>
        <p:nvSpPr>
          <p:cNvPr id="169" name="Google Shape;169;g1179929b434_1_927"/>
          <p:cNvSpPr txBox="1"/>
          <p:nvPr>
            <p:ph idx="1" type="body"/>
          </p:nvPr>
        </p:nvSpPr>
        <p:spPr>
          <a:xfrm>
            <a:off x="609600" y="1066800"/>
            <a:ext cx="109728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Quattrocento Sans"/>
              <a:buChar char="❑"/>
            </a:pPr>
            <a:r>
              <a:rPr lang="en-US"/>
              <a:t>Hướng dẫn làm bài Lab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2013-04-23T08:05:33Z</dcterms:created>
  <dc:creator>Hans</dc:creator>
</cp:coreProperties>
</file>